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73" r:id="rId3"/>
    <p:sldId id="299" r:id="rId4"/>
    <p:sldId id="298" r:id="rId5"/>
    <p:sldId id="320" r:id="rId6"/>
    <p:sldId id="325" r:id="rId7"/>
    <p:sldId id="324" r:id="rId8"/>
    <p:sldId id="323" r:id="rId9"/>
    <p:sldId id="330" r:id="rId10"/>
    <p:sldId id="329" r:id="rId11"/>
    <p:sldId id="333" r:id="rId12"/>
    <p:sldId id="331" r:id="rId13"/>
    <p:sldId id="327" r:id="rId14"/>
    <p:sldId id="326" r:id="rId15"/>
    <p:sldId id="337" r:id="rId16"/>
    <p:sldId id="342" r:id="rId17"/>
    <p:sldId id="341" r:id="rId18"/>
    <p:sldId id="319" r:id="rId19"/>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000" autoAdjust="0"/>
  </p:normalViewPr>
  <p:slideViewPr>
    <p:cSldViewPr>
      <p:cViewPr>
        <p:scale>
          <a:sx n="83" d="100"/>
          <a:sy n="83" d="100"/>
        </p:scale>
        <p:origin x="-1518" y="-822"/>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0275D00-A484-4733-87D6-7B6104DA8100}" type="datetime1">
              <a:rPr lang="tr-TR" smtClean="0"/>
              <a:pPr rtl="0"/>
              <a:t>13.10.2020</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tr-TR" smtClean="0"/>
              <a:pPr rtl="0"/>
              <a:t>‹#›</a:t>
            </a:fld>
            <a:endParaRPr lang="tr-TR"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66135-19A7-488D-AA6C-C6DDC35DBA87}" type="datetime1">
              <a:rPr lang="tr-TR" smtClean="0"/>
              <a:pPr/>
              <a:t>13.10.2020</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tr-TR" smtClean="0"/>
              <a:pPr rtl="0"/>
              <a:t>‹#›</a:t>
            </a:fld>
            <a:endParaRPr lang="tr-TR"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a:t>
            </a:fld>
            <a:endParaRPr lang="tr-TR" dirty="0"/>
          </a:p>
        </p:txBody>
      </p:sp>
    </p:spTree>
    <p:extLst>
      <p:ext uri="{BB962C8B-B14F-4D97-AF65-F5344CB8AC3E}">
        <p14:creationId xmlns:p14="http://schemas.microsoft.com/office/powerpoint/2010/main" val="207600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10</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11</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12</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13</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14</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15</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16</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17</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2</a:t>
            </a:fld>
            <a:endParaRPr lang="tr-TR" dirty="0"/>
          </a:p>
        </p:txBody>
      </p:sp>
    </p:spTree>
    <p:extLst>
      <p:ext uri="{BB962C8B-B14F-4D97-AF65-F5344CB8AC3E}">
        <p14:creationId xmlns:p14="http://schemas.microsoft.com/office/powerpoint/2010/main" val="214552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3</a:t>
            </a:fld>
            <a:endParaRPr lang="tr-TR" dirty="0"/>
          </a:p>
        </p:txBody>
      </p:sp>
    </p:spTree>
    <p:extLst>
      <p:ext uri="{BB962C8B-B14F-4D97-AF65-F5344CB8AC3E}">
        <p14:creationId xmlns:p14="http://schemas.microsoft.com/office/powerpoint/2010/main" val="187768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4</a:t>
            </a:fld>
            <a:endParaRPr lang="tr-TR" dirty="0"/>
          </a:p>
        </p:txBody>
      </p:sp>
    </p:spTree>
    <p:extLst>
      <p:ext uri="{BB962C8B-B14F-4D97-AF65-F5344CB8AC3E}">
        <p14:creationId xmlns:p14="http://schemas.microsoft.com/office/powerpoint/2010/main" val="244104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5</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6</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7</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8</a:t>
            </a:fld>
            <a:endParaRPr lang="tr-TR" dirty="0"/>
          </a:p>
        </p:txBody>
      </p:sp>
    </p:spTree>
    <p:extLst>
      <p:ext uri="{BB962C8B-B14F-4D97-AF65-F5344CB8AC3E}">
        <p14:creationId xmlns:p14="http://schemas.microsoft.com/office/powerpoint/2010/main" val="193397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3266150-FA26-45B5-BF0B-186B42A09DC9}" type="slidenum">
              <a:rPr lang="tr-TR" smtClean="0"/>
              <a:pPr rtl="0"/>
              <a:t>9</a:t>
            </a:fld>
            <a:endParaRPr lang="tr-TR" dirty="0"/>
          </a:p>
        </p:txBody>
      </p:sp>
    </p:spTree>
    <p:extLst>
      <p:ext uri="{BB962C8B-B14F-4D97-AF65-F5344CB8AC3E}">
        <p14:creationId xmlns:p14="http://schemas.microsoft.com/office/powerpoint/2010/main" val="1933979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Dikdörtgen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5" name="Dikdörtgen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tr-TR" smtClean="0"/>
              <a:t>Asıl başlık stili için tıklatın</a:t>
            </a:r>
            <a:endParaRPr lang="tr-TR" dirty="0"/>
          </a:p>
        </p:txBody>
      </p:sp>
      <p:sp>
        <p:nvSpPr>
          <p:cNvPr id="3" name="Alt Başlık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smtClean="0"/>
              <a:t>Asıl alt başlık stilini düzenlemek için tıklatın</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lvl1pPr>
              <a:defRPr/>
            </a:lvl1pPr>
          </a:lstStyle>
          <a:p>
            <a:fld id="{2207AFE6-5275-4FBE-9FC4-162CBD13EC9F}" type="datetime1">
              <a:rPr lang="tr-TR" smtClean="0"/>
              <a:pPr/>
              <a:t>13.10.2020</a:t>
            </a:fld>
            <a:endParaRPr lang="tr-TR" dirty="0"/>
          </a:p>
        </p:txBody>
      </p:sp>
      <p:sp>
        <p:nvSpPr>
          <p:cNvPr id="6" name="Slayt Numarası Yer Tutucusu 5"/>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 useBgFill="1">
        <p:nvSpPr>
          <p:cNvPr id="20" name="Serbest 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lvl1pPr>
              <a:defRPr/>
            </a:lvl1pPr>
          </a:lstStyle>
          <a:p>
            <a:fld id="{D9675C62-3C37-4D57-81EE-D08CFE6BFF8E}" type="datetime1">
              <a:rPr lang="tr-TR" smtClean="0"/>
              <a:pPr/>
              <a:t>13.10.2020</a:t>
            </a:fld>
            <a:endParaRPr lang="tr-TR" dirty="0"/>
          </a:p>
        </p:txBody>
      </p:sp>
      <p:sp>
        <p:nvSpPr>
          <p:cNvPr id="6" name="Slayt Numarası Yer Tutucusu 5"/>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Dikdörtgen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9" name="Serbest 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dirty="0"/>
          </a:p>
        </p:txBody>
      </p:sp>
      <p:sp>
        <p:nvSpPr>
          <p:cNvPr id="2" name="Dikey Başlık 1"/>
          <p:cNvSpPr>
            <a:spLocks noGrp="1"/>
          </p:cNvSpPr>
          <p:nvPr>
            <p:ph type="title" orient="vert"/>
          </p:nvPr>
        </p:nvSpPr>
        <p:spPr>
          <a:xfrm>
            <a:off x="9558667" y="685800"/>
            <a:ext cx="1295401" cy="5486400"/>
          </a:xfrm>
        </p:spPr>
        <p:txBody>
          <a:bodyPr vert="eaVert"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1522413" y="685800"/>
            <a:ext cx="7460842" cy="5486400"/>
          </a:xfrm>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lvl1pPr>
              <a:defRPr/>
            </a:lvl1pPr>
          </a:lstStyle>
          <a:p>
            <a:fld id="{EE24DE61-EFDA-4FBA-82EE-8C0D1B3602FA}" type="datetime1">
              <a:rPr lang="tr-TR" smtClean="0"/>
              <a:pPr/>
              <a:t>13.10.2020</a:t>
            </a:fld>
            <a:endParaRPr lang="tr-TR" dirty="0"/>
          </a:p>
        </p:txBody>
      </p:sp>
      <p:sp>
        <p:nvSpPr>
          <p:cNvPr id="6" name="Slayt Numarası Yer Tutucusu 5"/>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lvl1pPr>
              <a:defRPr/>
            </a:lvl1pPr>
          </a:lstStyle>
          <a:p>
            <a:fld id="{CCEFDF0A-6CDF-4BA9-AA70-9FA6D0F068B0}" type="datetime1">
              <a:rPr lang="tr-TR" smtClean="0"/>
              <a:pPr/>
              <a:t>13.10.2020</a:t>
            </a:fld>
            <a:endParaRPr lang="tr-TR" dirty="0"/>
          </a:p>
        </p:txBody>
      </p:sp>
      <p:sp>
        <p:nvSpPr>
          <p:cNvPr id="6" name="Slayt Numarası Yer Tutucusu 5"/>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Dikdörtgen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lvl1pPr>
              <a:defRPr/>
            </a:lvl1pPr>
          </a:lstStyle>
          <a:p>
            <a:fld id="{42CCC8CC-6397-408E-A477-FBE45B0B7F1D}" type="datetime1">
              <a:rPr lang="tr-TR" smtClean="0"/>
              <a:pPr/>
              <a:t>13.10.2020</a:t>
            </a:fld>
            <a:endParaRPr lang="tr-TR" dirty="0"/>
          </a:p>
        </p:txBody>
      </p:sp>
      <p:sp>
        <p:nvSpPr>
          <p:cNvPr id="6" name="Slayt Numarası Yer Tutucusu 5"/>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
        <p:nvSpPr>
          <p:cNvPr id="16" name="Serbest 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İçerik Yer Tutucusu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5" name="Tarih Yer Tutucusu 4"/>
          <p:cNvSpPr>
            <a:spLocks noGrp="1"/>
          </p:cNvSpPr>
          <p:nvPr>
            <p:ph type="dt" sz="half" idx="10"/>
          </p:nvPr>
        </p:nvSpPr>
        <p:spPr/>
        <p:txBody>
          <a:bodyPr rtlCol="0"/>
          <a:lstStyle>
            <a:lvl1pPr>
              <a:defRPr/>
            </a:lvl1pPr>
          </a:lstStyle>
          <a:p>
            <a:fld id="{05B88433-8973-493A-9CA1-B56B6CFBA986}" type="datetime1">
              <a:rPr lang="tr-TR" smtClean="0"/>
              <a:pPr/>
              <a:t>13.10.2020</a:t>
            </a:fld>
            <a:endParaRPr lang="tr-TR" dirty="0"/>
          </a:p>
        </p:txBody>
      </p:sp>
      <p:sp>
        <p:nvSpPr>
          <p:cNvPr id="7" name="Slayt Numarası Yer Tutucusu 6"/>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4" name="İçerik Yer Tutucusu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6" name="İçerik Yer Tutucusu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8" name="Alt Bilgi Yer Tutucusu 7"/>
          <p:cNvSpPr>
            <a:spLocks noGrp="1"/>
          </p:cNvSpPr>
          <p:nvPr>
            <p:ph type="ftr" sz="quarter" idx="11"/>
          </p:nvPr>
        </p:nvSpPr>
        <p:spPr/>
        <p:txBody>
          <a:bodyPr rtlCol="0"/>
          <a:lstStyle/>
          <a:p>
            <a:pPr rtl="0"/>
            <a:r>
              <a:rPr lang="tr-TR" dirty="0" smtClean="0"/>
              <a:t>Alt bilgi ekleme</a:t>
            </a:r>
            <a:endParaRPr lang="tr-TR" dirty="0"/>
          </a:p>
        </p:txBody>
      </p:sp>
      <p:sp>
        <p:nvSpPr>
          <p:cNvPr id="7" name="Tarih Yer Tutucusu 6"/>
          <p:cNvSpPr>
            <a:spLocks noGrp="1"/>
          </p:cNvSpPr>
          <p:nvPr>
            <p:ph type="dt" sz="half" idx="10"/>
          </p:nvPr>
        </p:nvSpPr>
        <p:spPr/>
        <p:txBody>
          <a:bodyPr rtlCol="0"/>
          <a:lstStyle>
            <a:lvl1pPr>
              <a:defRPr/>
            </a:lvl1pPr>
          </a:lstStyle>
          <a:p>
            <a:fld id="{FD05F764-BEEB-4B2E-BEEA-74E04C7D912D}" type="datetime1">
              <a:rPr lang="tr-TR" smtClean="0"/>
              <a:pPr/>
              <a:t>13.10.2020</a:t>
            </a:fld>
            <a:endParaRPr lang="tr-TR" dirty="0"/>
          </a:p>
        </p:txBody>
      </p:sp>
      <p:sp>
        <p:nvSpPr>
          <p:cNvPr id="9" name="Slayt Numarası Yer Tutucusu 8"/>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4" name="Alt Bilgi Yer Tutucusu 3"/>
          <p:cNvSpPr>
            <a:spLocks noGrp="1"/>
          </p:cNvSpPr>
          <p:nvPr>
            <p:ph type="ftr" sz="quarter" idx="11"/>
          </p:nvPr>
        </p:nvSpPr>
        <p:spPr/>
        <p:txBody>
          <a:bodyPr rtlCol="0"/>
          <a:lstStyle/>
          <a:p>
            <a:pPr rtl="0"/>
            <a:r>
              <a:rPr lang="tr-TR" dirty="0" smtClean="0"/>
              <a:t>Alt bilgi ekleme</a:t>
            </a:r>
            <a:endParaRPr lang="tr-TR" dirty="0"/>
          </a:p>
        </p:txBody>
      </p:sp>
      <p:sp>
        <p:nvSpPr>
          <p:cNvPr id="3" name="Tarih Yer Tutucusu 2"/>
          <p:cNvSpPr>
            <a:spLocks noGrp="1"/>
          </p:cNvSpPr>
          <p:nvPr>
            <p:ph type="dt" sz="half" idx="10"/>
          </p:nvPr>
        </p:nvSpPr>
        <p:spPr/>
        <p:txBody>
          <a:bodyPr rtlCol="0"/>
          <a:lstStyle>
            <a:lvl1pPr>
              <a:defRPr/>
            </a:lvl1pPr>
          </a:lstStyle>
          <a:p>
            <a:fld id="{091DD5BD-D562-43F7-AFCE-F646C9A5A456}" type="datetime1">
              <a:rPr lang="tr-TR" smtClean="0"/>
              <a:pPr/>
              <a:t>13.10.2020</a:t>
            </a:fld>
            <a:endParaRPr lang="tr-TR" dirty="0"/>
          </a:p>
        </p:txBody>
      </p:sp>
      <p:sp>
        <p:nvSpPr>
          <p:cNvPr id="5" name="Slayt Numarası Yer Tutucusu 4"/>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Dikdörtgen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3" name="Alt Bilgi Yer Tutucusu 2"/>
          <p:cNvSpPr>
            <a:spLocks noGrp="1"/>
          </p:cNvSpPr>
          <p:nvPr>
            <p:ph type="ftr" sz="quarter" idx="11"/>
          </p:nvPr>
        </p:nvSpPr>
        <p:spPr/>
        <p:txBody>
          <a:bodyPr rtlCol="0"/>
          <a:lstStyle/>
          <a:p>
            <a:pPr rtl="0"/>
            <a:r>
              <a:rPr lang="tr-TR" dirty="0" smtClean="0"/>
              <a:t>Alt bilgi ekleme</a:t>
            </a:r>
            <a:endParaRPr lang="tr-TR" dirty="0"/>
          </a:p>
        </p:txBody>
      </p:sp>
      <p:sp>
        <p:nvSpPr>
          <p:cNvPr id="2" name="Tarih Yer Tutucusu 1"/>
          <p:cNvSpPr>
            <a:spLocks noGrp="1"/>
          </p:cNvSpPr>
          <p:nvPr>
            <p:ph type="dt" sz="half" idx="10"/>
          </p:nvPr>
        </p:nvSpPr>
        <p:spPr/>
        <p:txBody>
          <a:bodyPr rtlCol="0"/>
          <a:lstStyle>
            <a:lvl1pPr>
              <a:defRPr/>
            </a:lvl1pPr>
          </a:lstStyle>
          <a:p>
            <a:fld id="{A9783F9B-D25E-4177-AD3B-5E3A712C1870}" type="datetime1">
              <a:rPr lang="tr-TR" smtClean="0"/>
              <a:pPr/>
              <a:t>13.10.2020</a:t>
            </a:fld>
            <a:endParaRPr lang="tr-TR" dirty="0"/>
          </a:p>
        </p:txBody>
      </p:sp>
      <p:sp>
        <p:nvSpPr>
          <p:cNvPr id="4" name="Slayt Numarası Yer Tutucusu 3"/>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9" name="Serbest 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dirty="0"/>
          </a:p>
        </p:txBody>
      </p:sp>
      <p:sp>
        <p:nvSpPr>
          <p:cNvPr id="2" name="Başlık 1"/>
          <p:cNvSpPr>
            <a:spLocks noGrp="1"/>
          </p:cNvSpPr>
          <p:nvPr>
            <p:ph type="title"/>
          </p:nvPr>
        </p:nvSpPr>
        <p:spPr/>
        <p:txBody>
          <a:bodyPr rtlCol="0" anchor="b">
            <a:normAutofit/>
          </a:bodyPr>
          <a:lstStyle>
            <a:lvl1pPr algn="l">
              <a:defRPr sz="3600" b="0"/>
            </a:lvl1pPr>
          </a:lstStyle>
          <a:p>
            <a:pPr rtl="0"/>
            <a:r>
              <a:rPr lang="tr-TR" smtClean="0"/>
              <a:t>Asıl başlık stili için tıklatın</a:t>
            </a:r>
            <a:endParaRPr lang="tr-TR" dirty="0"/>
          </a:p>
        </p:txBody>
      </p:sp>
      <p:sp>
        <p:nvSpPr>
          <p:cNvPr id="3" name="İçerik Yer Tutucusu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Metin Yer Tutucusu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5" name="Tarih Yer Tutucusu 4"/>
          <p:cNvSpPr>
            <a:spLocks noGrp="1"/>
          </p:cNvSpPr>
          <p:nvPr>
            <p:ph type="dt" sz="half" idx="10"/>
          </p:nvPr>
        </p:nvSpPr>
        <p:spPr/>
        <p:txBody>
          <a:bodyPr rtlCol="0"/>
          <a:lstStyle>
            <a:lvl1pPr>
              <a:defRPr/>
            </a:lvl1pPr>
          </a:lstStyle>
          <a:p>
            <a:fld id="{5FC21C66-E116-4DD6-8B91-AA3E5BBFD204}" type="datetime1">
              <a:rPr lang="tr-TR" smtClean="0"/>
              <a:pPr/>
              <a:t>13.10.2020</a:t>
            </a:fld>
            <a:endParaRPr lang="tr-TR" dirty="0"/>
          </a:p>
        </p:txBody>
      </p:sp>
      <p:sp>
        <p:nvSpPr>
          <p:cNvPr id="7" name="Slayt Numarası Yer Tutucusu 6"/>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Serbest 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dirty="0"/>
          </a:p>
        </p:txBody>
      </p:sp>
      <p:sp>
        <p:nvSpPr>
          <p:cNvPr id="2" name="Başlık 1"/>
          <p:cNvSpPr>
            <a:spLocks noGrp="1"/>
          </p:cNvSpPr>
          <p:nvPr>
            <p:ph type="title"/>
          </p:nvPr>
        </p:nvSpPr>
        <p:spPr/>
        <p:txBody>
          <a:bodyPr rtlCol="0" anchor="b">
            <a:normAutofit/>
          </a:bodyPr>
          <a:lstStyle>
            <a:lvl1pPr algn="l">
              <a:defRPr sz="3600" b="0"/>
            </a:lvl1pPr>
          </a:lstStyle>
          <a:p>
            <a:pPr rtl="0"/>
            <a:r>
              <a:rPr lang="tr-TR" smtClean="0"/>
              <a:t>Asıl başlık stili için tıklatın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smtClean="0"/>
              <a:t>Resim eklemek için simgeyi tıklatın</a:t>
            </a:r>
            <a:endParaRPr lang="tr-TR" dirty="0"/>
          </a:p>
        </p:txBody>
      </p:sp>
      <p:sp>
        <p:nvSpPr>
          <p:cNvPr id="4" name="Metin Yer Tutucusu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5" name="Tarih Yer Tutucusu 4"/>
          <p:cNvSpPr>
            <a:spLocks noGrp="1"/>
          </p:cNvSpPr>
          <p:nvPr>
            <p:ph type="dt" sz="half" idx="10"/>
          </p:nvPr>
        </p:nvSpPr>
        <p:spPr/>
        <p:txBody>
          <a:bodyPr rtlCol="0"/>
          <a:lstStyle>
            <a:lvl1pPr>
              <a:defRPr/>
            </a:lvl1pPr>
          </a:lstStyle>
          <a:p>
            <a:fld id="{F3FD33E9-A75A-46D6-A953-60E5B6CC485A}" type="datetime1">
              <a:rPr lang="tr-TR" smtClean="0"/>
              <a:pPr/>
              <a:t>13.10.2020</a:t>
            </a:fld>
            <a:endParaRPr lang="tr-TR" dirty="0"/>
          </a:p>
        </p:txBody>
      </p:sp>
      <p:sp>
        <p:nvSpPr>
          <p:cNvPr id="7" name="Slayt Numarası Yer Tutucusu 6"/>
          <p:cNvSpPr>
            <a:spLocks noGrp="1"/>
          </p:cNvSpPr>
          <p:nvPr>
            <p:ph type="sldNum" sz="quarter" idx="12"/>
          </p:nvPr>
        </p:nvSpPr>
        <p:spPr/>
        <p:txBody>
          <a:bodyPr rtlCol="0"/>
          <a:lstStyle/>
          <a:p>
            <a:pPr rtl="0"/>
            <a:fld id="{693B167E-EA96-4147-81DE-549160052C22}" type="slidenum">
              <a:rPr lang="tr-TR" smtClean="0"/>
              <a:pPr rtl="0"/>
              <a:t>‹#›</a:t>
            </a:fld>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tr-TR" dirty="0" smtClean="0"/>
              <a:t>Asıl başlık stilini düzenlemek için tıklayın</a:t>
            </a:r>
            <a:endParaRPr lang="tr-TR" dirty="0"/>
          </a:p>
        </p:txBody>
      </p:sp>
      <p:pic>
        <p:nvPicPr>
          <p:cNvPr id="13" name="Resim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Dikdörtgen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3" name="Metin Yer Tutucusu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5" name="Alt Bilgi Yer Tutucusu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tr-TR" dirty="0" smtClean="0"/>
              <a:t>Alt bilgi ekleme</a:t>
            </a:r>
            <a:endParaRPr lang="tr-TR" dirty="0"/>
          </a:p>
        </p:txBody>
      </p:sp>
      <p:sp>
        <p:nvSpPr>
          <p:cNvPr id="4" name="Tarih Yer Tutucusu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77ABE57A-7606-4050-82CE-8647C86786EC}" type="datetime1">
              <a:rPr lang="tr-TR" smtClean="0"/>
              <a:pPr/>
              <a:t>13.10.2020</a:t>
            </a:fld>
            <a:endParaRPr lang="tr-TR" dirty="0"/>
          </a:p>
        </p:txBody>
      </p:sp>
      <p:sp>
        <p:nvSpPr>
          <p:cNvPr id="6" name="Slayt Numarası Yer Tutucusu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tr-TR" smtClean="0"/>
              <a:pPr rtl="0"/>
              <a:t>‹#›</a:t>
            </a:fld>
            <a:endParaRPr lang="tr-TR" dirty="0"/>
          </a:p>
        </p:txBody>
      </p:sp>
      <p:sp>
        <p:nvSpPr>
          <p:cNvPr id="38" name="Serbest 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21804" y="0"/>
            <a:ext cx="10044609" cy="4572000"/>
          </a:xfrm>
        </p:spPr>
        <p:txBody>
          <a:bodyPr rtlCol="0">
            <a:normAutofit fontScale="90000"/>
          </a:bodyPr>
          <a:lstStyle/>
          <a:p>
            <a:pPr algn="ctr"/>
            <a:r>
              <a:rPr lang="tr-TR" sz="8000" dirty="0" smtClean="0">
                <a:latin typeface="Lucida Calligraphy" panose="03010101010101010101" pitchFamily="66" charset="0"/>
              </a:rPr>
              <a:t/>
            </a:r>
            <a:br>
              <a:rPr lang="tr-TR" sz="8000" dirty="0" smtClean="0">
                <a:latin typeface="Lucida Calligraphy" panose="03010101010101010101" pitchFamily="66" charset="0"/>
              </a:rPr>
            </a:br>
            <a:r>
              <a:rPr lang="tr-TR" sz="8000" dirty="0">
                <a:latin typeface="Lucida Calligraphy" panose="03010101010101010101" pitchFamily="66" charset="0"/>
              </a:rPr>
              <a:t/>
            </a:r>
            <a:br>
              <a:rPr lang="tr-TR" sz="8000" dirty="0">
                <a:latin typeface="Lucida Calligraphy" panose="03010101010101010101" pitchFamily="66" charset="0"/>
              </a:rPr>
            </a:br>
            <a:r>
              <a:rPr lang="tr-TR" sz="5300" dirty="0" smtClean="0"/>
              <a:t>SALGIN HASTALIK DÖNEMLERİNDE PSİKOLOJİK SAĞLAMLIĞIMIZI KORUMAK</a:t>
            </a:r>
            <a:r>
              <a:rPr lang="tr-TR" sz="8000" dirty="0" smtClean="0">
                <a:latin typeface="Lucida Calligraphy" panose="03010101010101010101" pitchFamily="66" charset="0"/>
              </a:rPr>
              <a:t/>
            </a:r>
            <a:br>
              <a:rPr lang="tr-TR" sz="8000" dirty="0" smtClean="0">
                <a:latin typeface="Lucida Calligraphy" panose="03010101010101010101" pitchFamily="66" charset="0"/>
              </a:rPr>
            </a:br>
            <a:r>
              <a:rPr lang="tr-TR" dirty="0" smtClean="0">
                <a:latin typeface="Lucida Calligraphy" panose="03010101010101010101" pitchFamily="66" charset="0"/>
              </a:rPr>
              <a:t/>
            </a:r>
            <a:br>
              <a:rPr lang="tr-TR" dirty="0" smtClean="0">
                <a:latin typeface="Lucida Calligraphy" panose="03010101010101010101" pitchFamily="66" charset="0"/>
              </a:rPr>
            </a:br>
            <a:endParaRPr lang="tr-TR" dirty="0">
              <a:latin typeface="Lucida Calligraphy" panose="03010101010101010101" pitchFamily="66" charset="0"/>
            </a:endParaRPr>
          </a:p>
        </p:txBody>
      </p:sp>
      <p:sp>
        <p:nvSpPr>
          <p:cNvPr id="3" name="Alt Başlık 2"/>
          <p:cNvSpPr>
            <a:spLocks noGrp="1"/>
          </p:cNvSpPr>
          <p:nvPr>
            <p:ph type="subTitle" idx="1"/>
          </p:nvPr>
        </p:nvSpPr>
        <p:spPr>
          <a:xfrm>
            <a:off x="1053852" y="5029200"/>
            <a:ext cx="10369152" cy="1143000"/>
          </a:xfrm>
        </p:spPr>
        <p:txBody>
          <a:bodyPr rtlCol="0">
            <a:normAutofit/>
          </a:bodyPr>
          <a:lstStyle/>
          <a:p>
            <a:r>
              <a:rPr lang="tr-TR" smtClean="0"/>
              <a:t>	HASAN ALİ YÜCEL ANADOLU LİSESİ</a:t>
            </a:r>
            <a:endParaRPr lang="tr-TR" dirty="0" smtClean="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9756577"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909836" y="1582341"/>
            <a:ext cx="9793088" cy="4154984"/>
          </a:xfrm>
          <a:prstGeom prst="rect">
            <a:avLst/>
          </a:prstGeom>
        </p:spPr>
        <p:txBody>
          <a:bodyPr wrap="square">
            <a:spAutoFit/>
          </a:bodyPr>
          <a:lstStyle/>
          <a:p>
            <a:pPr algn="just"/>
            <a:r>
              <a:rPr lang="tr-TR" sz="2400" b="1" dirty="0" smtClean="0"/>
              <a:t>4. Normalleştirin.</a:t>
            </a:r>
            <a:r>
              <a:rPr lang="tr-TR" sz="2400" dirty="0" smtClean="0"/>
              <a:t> Çocuklarınızın stres, kaygı ve korku gibi yaşadıkları duyguları size anlatmalarına izin verin. Ancak, onları özellikle </a:t>
            </a:r>
            <a:r>
              <a:rPr lang="tr-TR" sz="2400" dirty="0" err="1" smtClean="0"/>
              <a:t>koronavirüs</a:t>
            </a:r>
            <a:r>
              <a:rPr lang="tr-TR" sz="2400" dirty="0" smtClean="0"/>
              <a:t> hakkında konuşmak için zorlamayın. Sadece dinleyin ve anlayış gösterin. Bu süreçte özellikle çocukların stres, kaygı ve korku yaşamaları oldukça normaldir. Çünkü çocuklar da hasta olup olmayacakları ya da hasta olurlarsa başlarına ne geleceği konusunda belirsizlik ve endişe yaşayabilirler. Bu noktada çocukların yetişkinlere göre daha az hastalandıklarını ya da hastalığı daha hızlı atlatabildiklerini söyleyin. Uygun bir zamanda, </a:t>
            </a:r>
            <a:r>
              <a:rPr lang="tr-TR" sz="2400" dirty="0" err="1" smtClean="0"/>
              <a:t>koronavirüs</a:t>
            </a:r>
            <a:r>
              <a:rPr lang="tr-TR" sz="2400" dirty="0" smtClean="0"/>
              <a:t> riski altında yaşanan stres, kaygı, korku ya da üzüntü gibi duyguların normal olduğunu anlatın. Onlara üzgün ya da stresli hissetmenin ya da korkmanın yanlış olmadığını söyleyin. </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81844" y="189723"/>
            <a:ext cx="10297144"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053852" y="1859340"/>
            <a:ext cx="9721080" cy="3416320"/>
          </a:xfrm>
          <a:prstGeom prst="rect">
            <a:avLst/>
          </a:prstGeom>
        </p:spPr>
        <p:txBody>
          <a:bodyPr wrap="square">
            <a:spAutoFit/>
          </a:bodyPr>
          <a:lstStyle/>
          <a:p>
            <a:pPr algn="just"/>
            <a:r>
              <a:rPr lang="tr-TR" sz="2400" b="1" dirty="0" smtClean="0"/>
              <a:t>5. Güven verin: </a:t>
            </a:r>
            <a:r>
              <a:rPr lang="tr-TR" sz="2400" dirty="0" smtClean="0"/>
              <a:t>Gerçekçi bir şekilde güvende olduklarına dair çocuklarınıza moral verin. Çocukların bu konudaki şüphe ve endişelerini giderin. Hem sizin hem de diğer yetişkinlerin meydana gelebilecek olası tehlike ve risklerden onları korumak için gerekli önlemleri aldığınızı ve bundan sonra da almaya devam edeceğinizi hatırlatın. Bu noktada, insanları sağlıklı ve güvende tutmak için neler yapıldığından kısaca söz edin. Örneğin küçük yaştaki çocuklara doktor, hemşire ve hastanelerin hastalanan insanları iyileştirmek için hazır olduklarını belirtin. Daha büyük yaştakilere, bilim insanlarının aşı ve tedavi geliştirmek için çok sıkı çalıştıklarını ifade edin. </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9756577"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837828" y="2274838"/>
            <a:ext cx="10009112" cy="2308324"/>
          </a:xfrm>
          <a:prstGeom prst="rect">
            <a:avLst/>
          </a:prstGeom>
        </p:spPr>
        <p:txBody>
          <a:bodyPr wrap="square">
            <a:spAutoFit/>
          </a:bodyPr>
          <a:lstStyle/>
          <a:p>
            <a:pPr algn="just"/>
            <a:r>
              <a:rPr lang="tr-TR" sz="2400" b="1" dirty="0" smtClean="0"/>
              <a:t>6. Rahatlatın</a:t>
            </a:r>
            <a:r>
              <a:rPr lang="tr-TR" sz="2400" dirty="0" smtClean="0"/>
              <a:t>:Çocuklar, değerli olduklarını ve korunduklarını hissetmek için sizin yardımınıza ihtiyaç duyarlar. Her zamankinden biraz daha fazla ilgi, yakınlık ve şefkat göstererek çocukların psikolojik sağlamlıklarının artmasına büyük katkı sağlayabilirsiniz. Çocuğunuza samimi bir şekilde onu sevdiğinizi söyleyin. Sevildiklerini ve değer verildiklerini hissettiklerinde çocuklar daha mutlu ve umutlu olurlar, kendilerine olan güvenleri artar. </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81844" y="189723"/>
            <a:ext cx="10081120"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125860" y="2060849"/>
            <a:ext cx="9433048" cy="4154984"/>
          </a:xfrm>
          <a:prstGeom prst="rect">
            <a:avLst/>
          </a:prstGeom>
        </p:spPr>
        <p:txBody>
          <a:bodyPr wrap="square">
            <a:spAutoFit/>
          </a:bodyPr>
          <a:lstStyle/>
          <a:p>
            <a:pPr algn="just"/>
            <a:r>
              <a:rPr lang="tr-TR" sz="2400" b="1" dirty="0" smtClean="0"/>
              <a:t>7. Koruyun</a:t>
            </a:r>
            <a:r>
              <a:rPr lang="tr-TR" sz="2400" dirty="0" smtClean="0"/>
              <a:t>: Çocuklar belirsizlikten, ani değişimlerden ya da günlük düzenlerinin sürekli değişmesinden pek hoşlanmazlar. Dolayısıyla, çocukların günlük aktivitelerini korumak çok önemlidir. Bu nedenle çocuklarınızın yemek, oyun ya da uyku saatlerinin değişmemesine mümkün olduğunca özen gösterin. Okul çağındaki çocukların “Eğitim Bilişim Ağı (EBA)” üzerinden öğrenimlerine devam etmelerini sağlayın. Yine, telefon, e-posta, sosyal medya ya da internet üzerinden çocuklarınızın arkadaşlarıyla, yakınlarınızda ya da akrabalarınızla iletişim kurmalarına yardımcı olun. Diğer yandan, çocuklarınızın televizyon, sosyal medya ya da internet üzerinden sürekli olarak </a:t>
            </a:r>
            <a:r>
              <a:rPr lang="tr-TR" sz="2400" dirty="0" err="1" smtClean="0"/>
              <a:t>koronavirüs</a:t>
            </a:r>
            <a:r>
              <a:rPr lang="tr-TR" sz="2400" dirty="0" smtClean="0"/>
              <a:t> ile ilgili haber ya da tartışma ortamlarına girmelerine izin vermeyin. </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10225136"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197868" y="1997839"/>
            <a:ext cx="9649072" cy="3416320"/>
          </a:xfrm>
          <a:prstGeom prst="rect">
            <a:avLst/>
          </a:prstGeom>
        </p:spPr>
        <p:txBody>
          <a:bodyPr wrap="square">
            <a:spAutoFit/>
          </a:bodyPr>
          <a:lstStyle/>
          <a:p>
            <a:pPr algn="just"/>
            <a:r>
              <a:rPr lang="tr-TR" sz="2400" b="1" dirty="0" smtClean="0"/>
              <a:t>8. Birlikte vakit geçirin:</a:t>
            </a:r>
            <a:r>
              <a:rPr lang="tr-TR" sz="2400" dirty="0" smtClean="0"/>
              <a:t>Çocukların psikolojik sağlamlıklarının korunması için onlarla birlikte hoşça vakit geçirecek aktiviteler yapmak önemli ve gereklidir. Bu süreçte özellikle çocuklarınızla ilgilenmek, onlarla birlikte güzel vakit geçirmek yararlıdır. Çocuklarla birlikte yemek hazırlamak ve yemek, ev içinde hep beraber çeşitli oyunlar oynamak, resim yapmak, şarkı söylemek, zaman zaman eğlenceli masal, fıkra ve hikâyeler anlatmak, birlikte eğlenceli bir film izlemek ya da sohbet etmek gibi çok çeşitli etkinlikler sayesinde aile birlikteliğinizin verdiği güven ve aidiyet duygusunu pekiştirmek önemlidir. </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9756577"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765820" y="1720840"/>
            <a:ext cx="9865096" cy="3785652"/>
          </a:xfrm>
          <a:prstGeom prst="rect">
            <a:avLst/>
          </a:prstGeom>
        </p:spPr>
        <p:txBody>
          <a:bodyPr wrap="square">
            <a:spAutoFit/>
          </a:bodyPr>
          <a:lstStyle/>
          <a:p>
            <a:pPr algn="just"/>
            <a:r>
              <a:rPr lang="tr-TR" sz="2400" b="1" dirty="0" smtClean="0"/>
              <a:t>9. Sorumluluk verin:</a:t>
            </a:r>
            <a:r>
              <a:rPr lang="tr-TR" sz="2400" dirty="0" smtClean="0"/>
              <a:t>Çocukların size ve çevrenizdekilere gönüllü olarak yardım etmelerine izin verin. Özellikle çocukların “her şey kontrol altında” algısının zarar görmemesi için sizin gözetiminizde yaşlarına ve gelişimlerine uygun bazı işlerde size yardımcı olmaları çok önemlidir. Ancak, çocuğunuzun sağlığını ya da güvenliğini riske atacak işlerde yer almamasına özen gösterin. Unutmayın ki çocuklar, kendi sağlıklarını koruyup başkalarına yardım ederek </a:t>
            </a:r>
            <a:r>
              <a:rPr lang="tr-TR" sz="2400" dirty="0" err="1" smtClean="0"/>
              <a:t>koronavirüs</a:t>
            </a:r>
            <a:r>
              <a:rPr lang="tr-TR" sz="2400" dirty="0" smtClean="0"/>
              <a:t> riski gibi zorlu yaşam olayları ile daha iyi baş edebilirler. Ev içinde bazı işlerde ebeveynlere yardım etmek, zaman zaman kardeşleriyle ilgilenmek, kendi kişisel bakımlarını gerçekleştirmek çeşitli destek faaliyetlerine katılabilirler.</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9756577"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125860" y="1859340"/>
            <a:ext cx="9649072" cy="3416320"/>
          </a:xfrm>
          <a:prstGeom prst="rect">
            <a:avLst/>
          </a:prstGeom>
        </p:spPr>
        <p:txBody>
          <a:bodyPr wrap="square">
            <a:spAutoFit/>
          </a:bodyPr>
          <a:lstStyle/>
          <a:p>
            <a:pPr algn="just"/>
            <a:r>
              <a:rPr lang="tr-TR" sz="2400" b="1" dirty="0" smtClean="0"/>
              <a:t>10. Model olun: </a:t>
            </a:r>
            <a:r>
              <a:rPr lang="tr-TR" sz="2400" dirty="0" smtClean="0"/>
              <a:t>Yetişkinler olarak çocuklarınıza çok çeşitli konularda rol model olabilirsiniz. Kişisel öz-bakımınıza dikkat ederek, düzenli beslenmeye ve uyumaya özen göstererek, günlük rutin işlerinizi devam ettirerek, yetkililerden gelen </a:t>
            </a:r>
            <a:r>
              <a:rPr lang="tr-TR" sz="2400" dirty="0" err="1" smtClean="0"/>
              <a:t>koronavirüsten</a:t>
            </a:r>
            <a:r>
              <a:rPr lang="tr-TR" sz="2400" dirty="0" smtClean="0"/>
              <a:t> korunma ile ilgili uyarıları dikkate alarak, çocuklarınızın önünde yaşadığınız kaygıyı sürekli konuşmayarak ya da aşırı düzeyde haber takip etmeyerek, bu süreçte ne yapmaları ya da nasıl davranmaları gerektiği konusunda çocuklarınıza örnek olun. Sizin bu zorlu yaşam olayıyla başarılı bir şekilde baş ettiğinizi görmek çocuklarınıza umut verir ve moral aşılar. </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9756577"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125860" y="2636912"/>
            <a:ext cx="9793088" cy="2123658"/>
          </a:xfrm>
          <a:prstGeom prst="rect">
            <a:avLst/>
          </a:prstGeom>
        </p:spPr>
        <p:txBody>
          <a:bodyPr wrap="square">
            <a:spAutoFit/>
          </a:bodyPr>
          <a:lstStyle/>
          <a:p>
            <a:pPr algn="just"/>
            <a:r>
              <a:rPr lang="tr-TR" sz="2400" b="1" dirty="0" smtClean="0"/>
              <a:t>11. Uzmana başvurun:</a:t>
            </a:r>
            <a:r>
              <a:rPr lang="tr-TR" sz="2400" dirty="0" err="1" smtClean="0"/>
              <a:t>Koronavirüs</a:t>
            </a:r>
            <a:r>
              <a:rPr lang="tr-TR" sz="2400" dirty="0" smtClean="0"/>
              <a:t> riski sürecinde, buradaki önerileri uygulamanıza rağmen, çocuğunuz aşırı panik olma, ağlama nöbetleri, sürekli uyku sorunları ya da yoğun davranış sorunları gibi tepkiler gösteriyorsa, lütfen bir uzmana başvurun.</a:t>
            </a:r>
          </a:p>
          <a:p>
            <a:pPr algn="just"/>
            <a:endParaRPr lang="tr-TR" dirty="0" smtClean="0"/>
          </a:p>
          <a:p>
            <a:pPr algn="just"/>
            <a:r>
              <a:rPr lang="tr-TR" dirty="0" smtClean="0"/>
              <a:t>	 </a:t>
            </a:r>
            <a:endParaRPr lang="tr-TR"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805" y="1076378"/>
            <a:ext cx="10498914" cy="4560053"/>
          </a:xfrm>
        </p:spPr>
        <p:txBody>
          <a:bodyPr rtlCol="0">
            <a:normAutofit fontScale="90000"/>
          </a:bodyPr>
          <a:lstStyle/>
          <a:p>
            <a:r>
              <a:rPr lang="tr-TR" sz="7198" dirty="0"/>
              <a:t>HOŞÇA KALIN</a:t>
            </a:r>
            <a:br>
              <a:rPr lang="tr-TR" sz="7198" dirty="0"/>
            </a:br>
            <a:r>
              <a:rPr lang="tr-TR" sz="7198" dirty="0"/>
              <a:t/>
            </a:r>
            <a:br>
              <a:rPr lang="tr-TR" sz="7198" dirty="0"/>
            </a:br>
            <a:r>
              <a:rPr lang="tr-TR" sz="7198" dirty="0" smtClean="0"/>
              <a:t>                     SAĞLIKLA </a:t>
            </a:r>
            <a:r>
              <a:rPr lang="tr-TR" sz="7198" dirty="0"/>
              <a:t>KALIN</a:t>
            </a:r>
            <a:br>
              <a:rPr lang="tr-TR" sz="7198" dirty="0"/>
            </a:br>
            <a:endParaRPr lang="tr" sz="7198" dirty="0"/>
          </a:p>
        </p:txBody>
      </p:sp>
    </p:spTree>
    <p:extLst>
      <p:ext uri="{BB962C8B-B14F-4D97-AF65-F5344CB8AC3E}">
        <p14:creationId xmlns:p14="http://schemas.microsoft.com/office/powerpoint/2010/main" val="29610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algn="ctr" rtl="0"/>
            <a:r>
              <a:rPr lang="tr-TR" dirty="0" smtClean="0">
                <a:latin typeface="Lucida Calligraphy" panose="03010101010101010101" pitchFamily="66" charset="0"/>
              </a:rPr>
              <a:t>Çocuklarda Stres</a:t>
            </a:r>
            <a:endParaRPr lang="tr-TR" dirty="0">
              <a:latin typeface="Lucida Calligraphy" panose="03010101010101010101" pitchFamily="66" charset="0"/>
            </a:endParaRPr>
          </a:p>
        </p:txBody>
      </p:sp>
      <p:sp>
        <p:nvSpPr>
          <p:cNvPr id="14" name="İçerik Yer Tutucusu 13"/>
          <p:cNvSpPr>
            <a:spLocks noGrp="1"/>
          </p:cNvSpPr>
          <p:nvPr>
            <p:ph idx="1"/>
          </p:nvPr>
        </p:nvSpPr>
        <p:spPr>
          <a:xfrm>
            <a:off x="1522413" y="1905000"/>
            <a:ext cx="9144000" cy="3972272"/>
          </a:xfrm>
        </p:spPr>
        <p:txBody>
          <a:bodyPr rtlCol="0"/>
          <a:lstStyle/>
          <a:p>
            <a:pPr marL="0" indent="0" algn="just">
              <a:lnSpc>
                <a:spcPct val="150000"/>
              </a:lnSpc>
              <a:buNone/>
            </a:pPr>
            <a:r>
              <a:rPr lang="tr-TR" dirty="0" smtClean="0">
                <a:latin typeface="Lucida Calligraphy" panose="03010101010101010101" pitchFamily="66" charset="0"/>
              </a:rPr>
              <a:t>	</a:t>
            </a:r>
            <a:endParaRPr lang="tr-TR" dirty="0">
              <a:latin typeface="Lucida Calligraphy" panose="03010101010101010101" pitchFamily="66" charset="0"/>
            </a:endParaRPr>
          </a:p>
        </p:txBody>
      </p:sp>
      <p:sp>
        <p:nvSpPr>
          <p:cNvPr id="5" name="4 Dikdörtgen"/>
          <p:cNvSpPr/>
          <p:nvPr/>
        </p:nvSpPr>
        <p:spPr>
          <a:xfrm>
            <a:off x="1197868" y="2204864"/>
            <a:ext cx="9865096" cy="2246769"/>
          </a:xfrm>
          <a:prstGeom prst="rect">
            <a:avLst/>
          </a:prstGeom>
        </p:spPr>
        <p:txBody>
          <a:bodyPr wrap="square">
            <a:spAutoFit/>
          </a:bodyPr>
          <a:lstStyle/>
          <a:p>
            <a:pPr algn="just"/>
            <a:r>
              <a:rPr lang="tr-TR" sz="2800" dirty="0" smtClean="0"/>
              <a:t>	Zorlu yaşam olayları karşısında çocukların stres ve kaygı tepkileri göstermesi beklendik bir durumdur. Özellikle tüm dünyada yaşanan </a:t>
            </a:r>
            <a:r>
              <a:rPr lang="tr-TR" sz="2800" dirty="0" err="1" smtClean="0"/>
              <a:t>koronavirüs</a:t>
            </a:r>
            <a:r>
              <a:rPr lang="tr-TR" sz="2800" dirty="0" smtClean="0"/>
              <a:t> (COVID-19) salgını nedeniyle çocuk ve ergenlerin kendileri, aileleri, arkadaşları, sevdikleri ve yakınları için endişe, kaygı, panik ve korku yaşaması oldukça olağandır. </a:t>
            </a:r>
            <a:endParaRPr lang="tr-TR" sz="2800"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algn="ctr"/>
            <a:r>
              <a:rPr lang="tr-TR" dirty="0" smtClean="0">
                <a:latin typeface="Lucida Calligraphy" panose="03010101010101010101" pitchFamily="66" charset="0"/>
              </a:rPr>
              <a:t>Çocuklarda Stres</a:t>
            </a:r>
            <a:endParaRPr lang="tr-TR" dirty="0">
              <a:latin typeface="Lucida Calligraphy" panose="03010101010101010101" pitchFamily="66" charset="0"/>
            </a:endParaRPr>
          </a:p>
        </p:txBody>
      </p:sp>
      <p:sp>
        <p:nvSpPr>
          <p:cNvPr id="14" name="İçerik Yer Tutucusu 13"/>
          <p:cNvSpPr>
            <a:spLocks noGrp="1"/>
          </p:cNvSpPr>
          <p:nvPr>
            <p:ph idx="1"/>
          </p:nvPr>
        </p:nvSpPr>
        <p:spPr>
          <a:xfrm>
            <a:off x="1522413" y="1905000"/>
            <a:ext cx="9144000" cy="3972272"/>
          </a:xfrm>
        </p:spPr>
        <p:txBody>
          <a:bodyPr rtlCol="0">
            <a:normAutofit/>
          </a:bodyPr>
          <a:lstStyle/>
          <a:p>
            <a:pPr marL="0" indent="0" algn="just">
              <a:lnSpc>
                <a:spcPct val="150000"/>
              </a:lnSpc>
              <a:buNone/>
            </a:pPr>
            <a:r>
              <a:rPr lang="tr-TR" dirty="0" smtClean="0">
                <a:latin typeface="Lucida Calligraphy" panose="03010101010101010101" pitchFamily="66" charset="0"/>
              </a:rPr>
              <a:t>	</a:t>
            </a:r>
            <a:endParaRPr lang="tr-TR" dirty="0"/>
          </a:p>
        </p:txBody>
      </p:sp>
      <p:sp>
        <p:nvSpPr>
          <p:cNvPr id="6" name="5 Dikdörtgen"/>
          <p:cNvSpPr/>
          <p:nvPr/>
        </p:nvSpPr>
        <p:spPr>
          <a:xfrm>
            <a:off x="1341884" y="2132856"/>
            <a:ext cx="9505056" cy="1815882"/>
          </a:xfrm>
          <a:prstGeom prst="rect">
            <a:avLst/>
          </a:prstGeom>
        </p:spPr>
        <p:txBody>
          <a:bodyPr wrap="square">
            <a:spAutoFit/>
          </a:bodyPr>
          <a:lstStyle/>
          <a:p>
            <a:pPr algn="just"/>
            <a:r>
              <a:rPr lang="tr-TR" sz="2800" dirty="0" smtClean="0"/>
              <a:t>	Çocuklar da yetişkinler gibi stres, endişe, korku, şaşkınlık ve üzüntü hissedebilirler. Salgının gerçekleştiği yerden uzakta yaşıyor olsalar bile ya da hastalanma riskleri hiç yoksa bile çocuklarda stres, kaygı ve hatta panik ortaya çıkabilir. </a:t>
            </a:r>
            <a:endParaRPr lang="tr-TR" sz="2800" dirty="0"/>
          </a:p>
        </p:txBody>
      </p:sp>
    </p:spTree>
    <p:extLst>
      <p:ext uri="{BB962C8B-B14F-4D97-AF65-F5344CB8AC3E}">
        <p14:creationId xmlns:p14="http://schemas.microsoft.com/office/powerpoint/2010/main" val="7178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algn="ctr"/>
            <a:r>
              <a:rPr lang="tr-TR" dirty="0" smtClean="0">
                <a:latin typeface="Lucida Calligraphy" panose="03010101010101010101" pitchFamily="66" charset="0"/>
              </a:rPr>
              <a:t>Çocuklarda Stres</a:t>
            </a:r>
            <a:endParaRPr lang="tr-TR" dirty="0"/>
          </a:p>
        </p:txBody>
      </p:sp>
      <p:sp>
        <p:nvSpPr>
          <p:cNvPr id="14" name="İçerik Yer Tutucusu 13"/>
          <p:cNvSpPr>
            <a:spLocks noGrp="1"/>
          </p:cNvSpPr>
          <p:nvPr>
            <p:ph idx="1"/>
          </p:nvPr>
        </p:nvSpPr>
        <p:spPr>
          <a:xfrm>
            <a:off x="1413892" y="1700808"/>
            <a:ext cx="9577063" cy="4680520"/>
          </a:xfrm>
        </p:spPr>
        <p:txBody>
          <a:bodyPr rtlCol="0">
            <a:normAutofit/>
          </a:bodyPr>
          <a:lstStyle/>
          <a:p>
            <a:pPr marL="0" indent="0" algn="just">
              <a:lnSpc>
                <a:spcPct val="150000"/>
              </a:lnSpc>
              <a:buNone/>
            </a:pPr>
            <a:r>
              <a:rPr lang="tr-TR" dirty="0" smtClean="0">
                <a:latin typeface="Lucida Calligraphy" panose="03010101010101010101" pitchFamily="66" charset="0"/>
              </a:rPr>
              <a:t>	</a:t>
            </a:r>
            <a:endParaRPr lang="tr-TR" sz="2900" dirty="0">
              <a:latin typeface="Lucida Calligraphy" panose="03010101010101010101" pitchFamily="66" charset="0"/>
            </a:endParaRPr>
          </a:p>
        </p:txBody>
      </p:sp>
      <p:sp>
        <p:nvSpPr>
          <p:cNvPr id="5" name="4 Dikdörtgen"/>
          <p:cNvSpPr/>
          <p:nvPr/>
        </p:nvSpPr>
        <p:spPr>
          <a:xfrm>
            <a:off x="1269876" y="2204864"/>
            <a:ext cx="9433048" cy="3970318"/>
          </a:xfrm>
          <a:prstGeom prst="rect">
            <a:avLst/>
          </a:prstGeom>
        </p:spPr>
        <p:txBody>
          <a:bodyPr wrap="square">
            <a:spAutoFit/>
          </a:bodyPr>
          <a:lstStyle/>
          <a:p>
            <a:pPr algn="just"/>
            <a:r>
              <a:rPr lang="tr-TR" dirty="0" smtClean="0"/>
              <a:t>	</a:t>
            </a:r>
            <a:r>
              <a:rPr lang="tr-TR" sz="2800" dirty="0" smtClean="0"/>
              <a:t>Gelişimsel özelliklerine bağlı olarak çocuklar kaygı ve strese yetişkinlerden farklı tepkiler verebilirler. Bilişsel (zihinsel) gelişimlerinin devam etmesi, duygularını yönetmeyi tam anlamıyla henüz bilmemeleri, duygularını söze dökme konusundaki sınırlılıklar ya da yaşıtlarından farklı algılanma konusunda duyarlı olmaları nedeniyle çocuklar, yaşadıkları kaygı ve stresi farklı şekillerde yansıtabilirler. Bu nedenle yetişkinler, çocuk ve ergenlerin ne zaman yardıma ihtiyaçları olduğunu anlamakta zorlanabilirler. </a:t>
            </a:r>
            <a:endParaRPr lang="tr-TR" sz="2800" dirty="0"/>
          </a:p>
        </p:txBody>
      </p:sp>
    </p:spTree>
    <p:extLst>
      <p:ext uri="{BB962C8B-B14F-4D97-AF65-F5344CB8AC3E}">
        <p14:creationId xmlns:p14="http://schemas.microsoft.com/office/powerpoint/2010/main" val="14770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09836" y="189723"/>
            <a:ext cx="9756577" cy="1144556"/>
          </a:xfrm>
        </p:spPr>
        <p:txBody>
          <a:bodyPr rtlCol="0"/>
          <a:lstStyle/>
          <a:p>
            <a:pPr algn="ctr"/>
            <a:r>
              <a:rPr lang="tr-TR" dirty="0" smtClean="0"/>
              <a:t>Çocuklarda ve Ergenlerde Görülebilecek Stres Tepkileri</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485900" y="2276872"/>
            <a:ext cx="9217024" cy="3785652"/>
          </a:xfrm>
          <a:prstGeom prst="rect">
            <a:avLst/>
          </a:prstGeom>
        </p:spPr>
        <p:txBody>
          <a:bodyPr wrap="square">
            <a:spAutoFit/>
          </a:bodyPr>
          <a:lstStyle/>
          <a:p>
            <a:r>
              <a:rPr lang="tr-TR" sz="2400" b="1" dirty="0" smtClean="0"/>
              <a:t>12-18 yaş arasındaki çocuklar:</a:t>
            </a:r>
          </a:p>
          <a:p>
            <a:r>
              <a:rPr lang="tr-TR" sz="2400" b="1" dirty="0" smtClean="0"/>
              <a:t> </a:t>
            </a:r>
          </a:p>
          <a:p>
            <a:r>
              <a:rPr lang="tr-TR" sz="2400" dirty="0" smtClean="0"/>
              <a:t>• Uyku problemleri (uykusuzluk, kabus vb.) yaşama </a:t>
            </a:r>
          </a:p>
          <a:p>
            <a:r>
              <a:rPr lang="tr-TR" sz="2400" dirty="0" smtClean="0"/>
              <a:t>• Salgın hastalığı hatırlatıcı ortamlardan kaçma </a:t>
            </a:r>
          </a:p>
          <a:p>
            <a:r>
              <a:rPr lang="tr-TR" sz="2400" dirty="0" smtClean="0"/>
              <a:t>• </a:t>
            </a:r>
            <a:r>
              <a:rPr lang="tr-TR" sz="2400" dirty="0" err="1" smtClean="0"/>
              <a:t>Koronavirüs</a:t>
            </a:r>
            <a:r>
              <a:rPr lang="tr-TR" sz="2400" dirty="0" smtClean="0"/>
              <a:t> hakkında konuşmaktan kaçınma </a:t>
            </a:r>
          </a:p>
          <a:p>
            <a:r>
              <a:rPr lang="tr-TR" sz="2400" dirty="0" smtClean="0"/>
              <a:t>• Tütün, alkol ya da madde kullanmaya başlama </a:t>
            </a:r>
          </a:p>
          <a:p>
            <a:r>
              <a:rPr lang="tr-TR" sz="2400" dirty="0" smtClean="0"/>
              <a:t>• Aile ve arkadaşlardan uzaklaşma, sürekli yalnız kalma</a:t>
            </a:r>
          </a:p>
          <a:p>
            <a:r>
              <a:rPr lang="tr-TR" sz="2400" dirty="0" smtClean="0"/>
              <a:t> • Aşırı alıngan ya da öfkeli olma</a:t>
            </a:r>
          </a:p>
          <a:p>
            <a:r>
              <a:rPr lang="tr-TR" sz="2400" dirty="0" smtClean="0"/>
              <a:t> • Sevdiği şeylerden artık zevk almama</a:t>
            </a:r>
          </a:p>
          <a:p>
            <a:r>
              <a:rPr lang="tr-TR" sz="2400" dirty="0" smtClean="0"/>
              <a:t> • Herkesle kavga etme, sorunlu davranışlar gösterme</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81844" y="189723"/>
            <a:ext cx="9865096" cy="1144556"/>
          </a:xfrm>
        </p:spPr>
        <p:txBody>
          <a:bodyPr rtlCol="0"/>
          <a:lstStyle/>
          <a:p>
            <a:pPr algn="ctr"/>
            <a:r>
              <a:rPr lang="tr-TR" dirty="0" smtClean="0"/>
              <a:t>Çocuklarda ve Ergenlerde Görülebilecek Stres Tepkileri</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837828" y="2060848"/>
            <a:ext cx="9937104" cy="3416320"/>
          </a:xfrm>
          <a:prstGeom prst="rect">
            <a:avLst/>
          </a:prstGeom>
        </p:spPr>
        <p:txBody>
          <a:bodyPr wrap="square">
            <a:spAutoFit/>
          </a:bodyPr>
          <a:lstStyle/>
          <a:p>
            <a:pPr algn="just"/>
            <a:r>
              <a:rPr lang="tr-TR" dirty="0" smtClean="0"/>
              <a:t>	</a:t>
            </a:r>
            <a:r>
              <a:rPr lang="tr-TR" sz="2400" dirty="0" smtClean="0"/>
              <a:t>Genel olarak, çocuklar ve gençler, salgın bir hastalık riski gibi zorlu ve kaygı verici bir olayla karşılaştıklarında, yukarıda belirtilen stres tepkilerine benzer çeşitli tepkiler gösterebilirler. Aslında bu tür tepkiler, “anormal bir olaya verilen normal tepkiler” olarak tanımlanır. Ortaya çıkan stres tepkilerinin şiddeti ve yoğunluğu ise çocuktan çocuğa değişiklik gösterebilir. Ancak, çocuğunuzun bu süreçte yaşadığı yoğun stres ve kaygı tepkilerinde zamanla herhangi bir azalma olmuyorsa ya da bu tepkilerin sıklığı ve şiddeti giderek artıyorsa, çocuğunuz için psikolojik yardım almak uygun bir yaklaşım olacaktır</a:t>
            </a:r>
            <a:r>
              <a:rPr lang="tr-TR" dirty="0" smtClean="0"/>
              <a:t>. </a:t>
            </a:r>
            <a:endParaRPr lang="tr-TR"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693812" y="189723"/>
            <a:ext cx="9972601" cy="1144556"/>
          </a:xfrm>
        </p:spPr>
        <p:txBody>
          <a:bodyPr rtlCol="0">
            <a:normAutofit/>
          </a:bodyPr>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981844" y="1844824"/>
            <a:ext cx="9684569" cy="4032448"/>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125860" y="2204864"/>
            <a:ext cx="9721080" cy="3539430"/>
          </a:xfrm>
          <a:prstGeom prst="rect">
            <a:avLst/>
          </a:prstGeom>
        </p:spPr>
        <p:txBody>
          <a:bodyPr wrap="square">
            <a:spAutoFit/>
          </a:bodyPr>
          <a:lstStyle/>
          <a:p>
            <a:pPr algn="just"/>
            <a:r>
              <a:rPr lang="tr-TR" sz="2800" b="1" dirty="0" smtClean="0"/>
              <a:t>1. Bilgi edinin</a:t>
            </a:r>
            <a:r>
              <a:rPr lang="tr-TR" sz="2800" dirty="0" smtClean="0"/>
              <a:t>. Bir salgın hastalık riski altında kendinize ve çocuklarınıza yardımcı olmak için yapabileceğiniz en önemli şeylerden biri </a:t>
            </a:r>
            <a:r>
              <a:rPr lang="tr-TR" sz="2800" dirty="0" err="1" smtClean="0"/>
              <a:t>koronavirüs</a:t>
            </a:r>
            <a:r>
              <a:rPr lang="tr-TR" sz="2800" dirty="0" smtClean="0"/>
              <a:t> (COVID-19) hakkında doğru kaynaklardan bilgi almaktır. Kaynağı belli olmayan ya da alanında yetkin olmayan kişi ve kurumlar tarafından sunulan bilgilere itibar etmeyin. Dolayısıyla, yetkili kişi ve kurumların </a:t>
            </a:r>
            <a:r>
              <a:rPr lang="tr-TR" sz="2800" dirty="0" err="1" smtClean="0"/>
              <a:t>koronavirüs</a:t>
            </a:r>
            <a:r>
              <a:rPr lang="tr-TR" sz="2800" dirty="0" smtClean="0"/>
              <a:t> riskinden korunma yöntemleri ile ilgili verdikleri bilgileri mutlaka dikkate alın, uyarı ve önerilere titizlikle uyun.</a:t>
            </a:r>
            <a:endParaRPr lang="tr-TR" sz="28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053852" y="189723"/>
            <a:ext cx="9937104"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6" name="5 Dikdörtgen"/>
          <p:cNvSpPr/>
          <p:nvPr/>
        </p:nvSpPr>
        <p:spPr>
          <a:xfrm>
            <a:off x="765820" y="1916833"/>
            <a:ext cx="9937104" cy="4524315"/>
          </a:xfrm>
          <a:prstGeom prst="rect">
            <a:avLst/>
          </a:prstGeom>
        </p:spPr>
        <p:txBody>
          <a:bodyPr wrap="square">
            <a:spAutoFit/>
          </a:bodyPr>
          <a:lstStyle/>
          <a:p>
            <a:pPr algn="just"/>
            <a:r>
              <a:rPr lang="tr-TR" sz="2400" b="1" dirty="0" smtClean="0"/>
              <a:t>2. Dinleyin:</a:t>
            </a:r>
            <a:r>
              <a:rPr lang="tr-TR" sz="2400" dirty="0" smtClean="0"/>
              <a:t> Çocuklarınız için yapabileceğiniz en iyi ve anlamlı şeylerden biri onları dinlemektir. Çünkü çocuklar, genellikle, onları endişelendiren ve strese neden olan şeyler hakkında konuşmak isterler. Çocuğunuzu dinleyin ve görüşlerine saygı gösterin. </a:t>
            </a:r>
            <a:r>
              <a:rPr lang="tr-TR" sz="2000" dirty="0" smtClean="0"/>
              <a:t>Çocuklarla</a:t>
            </a:r>
            <a:r>
              <a:rPr lang="tr-TR" sz="2400" dirty="0" smtClean="0"/>
              <a:t> karşılıklı konuşmak ve sohbet etmek, onların yaşadıkları bu zorlu süreci atlatmaları için en sağlıklı ve doğal yoldur. Şunu unutmayın ki, çocuklarınız yaşananların farkında ve tüm olup bitenleri gözlemliyorlar. Bu nedenle, yaşananlar hakkında konuşmamak, çocuklarınızın yanlış bilgi edinmelerine ve yoğun kaygı yaşamalarına neden olabilir. Küçük yaştaki çocuklara ise “şu sıralar insanlar neden maske takıyorlar biliyor musun? şeklinde somut ve ürkütücü olmayan sorular sorabilirsiniz. Bu sayede çocuklarınızın neler duyduklarını ya da bildiklerini öğrenebilir ve edindikleri yanlış bilgileri düzeltme imkanı bulabilirsiniz.</a:t>
            </a:r>
            <a:endParaRPr lang="tr-TR" sz="2400"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981844" y="189723"/>
            <a:ext cx="10225136" cy="1144556"/>
          </a:xfrm>
        </p:spPr>
        <p:txBody>
          <a:bodyPr rtlCol="0"/>
          <a:lstStyle/>
          <a:p>
            <a:pPr algn="ctr"/>
            <a:r>
              <a:rPr lang="tr-TR" dirty="0" err="1" smtClean="0"/>
              <a:t>Koronavirüs</a:t>
            </a:r>
            <a:r>
              <a:rPr lang="tr-TR" dirty="0" smtClean="0"/>
              <a:t> Riski Sürecinde Çocuklarınıza Yardımcı Olmak İçin Öneriler</a:t>
            </a:r>
            <a:endParaRPr lang="tr-TR" dirty="0"/>
          </a:p>
        </p:txBody>
      </p:sp>
      <p:sp>
        <p:nvSpPr>
          <p:cNvPr id="14" name="İçerik Yer Tutucusu 13"/>
          <p:cNvSpPr>
            <a:spLocks noGrp="1"/>
          </p:cNvSpPr>
          <p:nvPr>
            <p:ph idx="1"/>
          </p:nvPr>
        </p:nvSpPr>
        <p:spPr>
          <a:xfrm>
            <a:off x="1522413" y="1905000"/>
            <a:ext cx="9144000" cy="3972272"/>
          </a:xfrm>
        </p:spPr>
        <p:txBody>
          <a:bodyPr rtlCol="0"/>
          <a:lstStyle/>
          <a:p>
            <a:pPr marL="408305" lvl="1" indent="0">
              <a:lnSpc>
                <a:spcPct val="150000"/>
              </a:lnSpc>
              <a:buNone/>
            </a:pPr>
            <a:r>
              <a:rPr lang="tr-TR" dirty="0" smtClean="0"/>
              <a:t>	</a:t>
            </a:r>
            <a:endParaRPr lang="tr-TR" dirty="0">
              <a:latin typeface="Lucida Calligraphy" panose="03010101010101010101" pitchFamily="66" charset="0"/>
            </a:endParaRPr>
          </a:p>
        </p:txBody>
      </p:sp>
      <p:sp>
        <p:nvSpPr>
          <p:cNvPr id="5" name="4 Dikdörtgen"/>
          <p:cNvSpPr/>
          <p:nvPr/>
        </p:nvSpPr>
        <p:spPr>
          <a:xfrm>
            <a:off x="1557908" y="1859340"/>
            <a:ext cx="9361040" cy="3416320"/>
          </a:xfrm>
          <a:prstGeom prst="rect">
            <a:avLst/>
          </a:prstGeom>
        </p:spPr>
        <p:txBody>
          <a:bodyPr wrap="square">
            <a:spAutoFit/>
          </a:bodyPr>
          <a:lstStyle/>
          <a:p>
            <a:pPr algn="just"/>
            <a:r>
              <a:rPr lang="tr-TR" sz="2400" b="1" dirty="0" smtClean="0"/>
              <a:t>3. İzin verin</a:t>
            </a:r>
            <a:r>
              <a:rPr lang="tr-TR" sz="2400" dirty="0" smtClean="0"/>
              <a:t>.: Bazı çocuklar sohbet ederken merak ettikleri her şeyi sorabilirler. Bu noktada, çocukların sorularına gerçeğe uygun, somut, içten ve kısa cevaplar vermeye çalışın. Yine, verdiğiniz cevapların çocukların yaşına uygun olduğuna dikkat edin. Çocuğunuzun sorduğu soruların dışına çıkarak çok detaylı cevaplar vermemeye özen gösterin. Yine, çocukların sormadıkları sorular üzerine (gerekmedikçe) açıklama yapmayın. Cevabını bilmediğiniz sorularla karşılaşırsanız, panik olmayın ve bilmiyorum diyerek geçiştirmek yerine bu soruların cevabını en kısa sürede öğrenerek ona açıklayacağınızı söyleyin.</a:t>
            </a:r>
            <a:r>
              <a:rPr lang="tr-TR" dirty="0" smtClean="0"/>
              <a:t> </a:t>
            </a:r>
            <a:endParaRPr lang="tr-TR" dirty="0"/>
          </a:p>
        </p:txBody>
      </p:sp>
    </p:spTree>
    <p:extLst>
      <p:ext uri="{BB962C8B-B14F-4D97-AF65-F5344CB8AC3E}">
        <p14:creationId xmlns:p14="http://schemas.microsoft.com/office/powerpoint/2010/main" val="3837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prak Renkleri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 xmlns:thm15="http://schemas.microsoft.com/office/thememl/2012/main" name="Office_15976566_TF02801065.potx" id="{32922D25-3995-4E38-A2FD-33F8110AEF7F}" vid="{074C17CA-9ABC-4A03-AB41-E7E89EB3C584}"/>
    </a:ext>
  </a:extLst>
</a:theme>
</file>

<file path=ppt/theme/theme2.xml><?xml version="1.0" encoding="utf-8"?>
<a:theme xmlns:a="http://schemas.openxmlformats.org/drawingml/2006/main" name="Office Teması">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is Teması">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Toprak renkleri sunusu (geniş ekran)</Template>
  <TotalTime>420</TotalTime>
  <Words>1182</Words>
  <Application>Microsoft Office PowerPoint</Application>
  <PresentationFormat>Özel</PresentationFormat>
  <Paragraphs>79</Paragraphs>
  <Slides>18</Slides>
  <Notes>17</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Toprak Renkleri 16x9</vt:lpstr>
      <vt:lpstr>  SALGIN HASTALIK DÖNEMLERİNDE PSİKOLOJİK SAĞLAMLIĞIMIZI KORUMAK  </vt:lpstr>
      <vt:lpstr>Çocuklarda Stres</vt:lpstr>
      <vt:lpstr>Çocuklarda Stres</vt:lpstr>
      <vt:lpstr>Çocuklarda Stres</vt:lpstr>
      <vt:lpstr>Çocuklarda ve Ergenlerde Görülebilecek Stres Tepkileri</vt:lpstr>
      <vt:lpstr>Çocuklarda ve Ergenlerde Görülebilecek Stres Tepkileri</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Koronavirüs Riski Sürecinde Çocuklarınıza Yardımcı Olmak İçin Öneriler</vt:lpstr>
      <vt:lpstr>HOŞÇA KALIN                       SAĞLIKLA KALIN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dc:title>
  <dc:creator>User</dc:creator>
  <cp:lastModifiedBy>İYAVAS</cp:lastModifiedBy>
  <cp:revision>41</cp:revision>
  <dcterms:created xsi:type="dcterms:W3CDTF">2019-01-03T12:24:08Z</dcterms:created>
  <dcterms:modified xsi:type="dcterms:W3CDTF">2020-10-13T08:16:13Z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